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1" r:id="rId1"/>
  </p:sldMasterIdLst>
  <p:sldIdLst>
    <p:sldId id="279" r:id="rId2"/>
    <p:sldId id="280" r:id="rId3"/>
    <p:sldId id="281" r:id="rId4"/>
    <p:sldId id="282" r:id="rId5"/>
    <p:sldId id="257" r:id="rId6"/>
    <p:sldId id="283" r:id="rId7"/>
    <p:sldId id="284" r:id="rId8"/>
    <p:sldId id="259" r:id="rId9"/>
    <p:sldId id="256" r:id="rId10"/>
    <p:sldId id="258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</p:sldIdLst>
  <p:sldSz cx="9144000" cy="6858000" type="screen4x3"/>
  <p:notesSz cx="6858000" cy="91440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ahoma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ahoma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ahoma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ahoma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ahoma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Tahoma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Tahoma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Tahoma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Tahoma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99"/>
    <a:srgbClr val="FF0066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0CAF2B-A481-41DD-9EB5-6294E08E3D1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86251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8B76AA-D2BD-4B9A-A582-1EF8CDA812C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44335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D36BA3-75EB-4DFC-BD72-306358E9CA6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3081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E9A7EE-14B9-48EB-AC83-C31AD9212D5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98220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002933-A249-444E-BE94-648585A368A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69902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031F87-3539-4BF2-86E6-CB340D27BCA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44549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45A0DB-D460-41A0-B439-4F5538A4A80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7130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2F56A6-BE1E-4A58-A040-FDEB4D636A7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80455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A99258-29FC-438E-9E93-985F5FC2C00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54288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B78112-A58F-415F-B372-D82D4C6FDE5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97909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B78112-A58F-415F-B372-D82D4C6FDE5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595428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B78112-A58F-415F-B372-D82D4C6FDE5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80718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B78112-A58F-415F-B372-D82D4C6FDE5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732317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B78112-A58F-415F-B372-D82D4C6FDE5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59535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12024A-9F6D-45AF-9D0E-FCDF6B14823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82529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F11EFB-9076-4AE1-9367-5734193FAA3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33919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5EB78112-A58F-415F-B372-D82D4C6FDE5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1448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2" r:id="rId1"/>
    <p:sldLayoutId id="2147483843" r:id="rId2"/>
    <p:sldLayoutId id="2147483844" r:id="rId3"/>
    <p:sldLayoutId id="2147483845" r:id="rId4"/>
    <p:sldLayoutId id="2147483846" r:id="rId5"/>
    <p:sldLayoutId id="2147483847" r:id="rId6"/>
    <p:sldLayoutId id="2147483848" r:id="rId7"/>
    <p:sldLayoutId id="2147483849" r:id="rId8"/>
    <p:sldLayoutId id="2147483850" r:id="rId9"/>
    <p:sldLayoutId id="2147483851" r:id="rId10"/>
    <p:sldLayoutId id="2147483852" r:id="rId11"/>
    <p:sldLayoutId id="2147483853" r:id="rId12"/>
    <p:sldLayoutId id="2147483854" r:id="rId13"/>
    <p:sldLayoutId id="2147483855" r:id="rId14"/>
    <p:sldLayoutId id="2147483856" r:id="rId15"/>
    <p:sldLayoutId id="2147483857" r:id="rId16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98%D1%81%D0%BA%D1%83%D1%81%D1%81%D1%82%D0%B2%D0%BE" TargetMode="External"/><Relationship Id="rId2" Type="http://schemas.openxmlformats.org/officeDocument/2006/relationships/hyperlink" Target="http://ru.wikipedia.org/wiki/%D0%A5%D1%83%D0%B4%D0%BE%D0%B6%D0%B5%D1%81%D1%82%D0%B2%D0%B5%D0%BD%D0%BD%D0%B0%D1%8F_%D0%BB%D0%B8%D1%82%D0%B5%D1%80%D0%B0%D1%82%D1%83%D1%80%D0%B0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ru.wikipedia.org/wiki/%D0%AF%D0%B7%D1%8B%D0%BA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467544" y="2276872"/>
            <a:ext cx="8458200" cy="1222375"/>
          </a:xfrm>
        </p:spPr>
        <p:txBody>
          <a:bodyPr/>
          <a:lstStyle/>
          <a:p>
            <a:pPr algn="ctr"/>
            <a:r>
              <a:rPr lang="ru-RU" dirty="0" smtClean="0"/>
              <a:t>Художественный стиль речи</a:t>
            </a:r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395536" y="4293096"/>
            <a:ext cx="2534816" cy="982960"/>
          </a:xfrm>
        </p:spPr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План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Понятие и особенности художественного стиля речи</a:t>
            </a:r>
          </a:p>
          <a:p>
            <a:r>
              <a:rPr lang="ru-RU" dirty="0" smtClean="0"/>
              <a:t>Свойства художественного стиля речи</a:t>
            </a:r>
          </a:p>
          <a:p>
            <a:r>
              <a:rPr lang="ru-RU" dirty="0" smtClean="0"/>
              <a:t>Тропы и стилистические фигуры</a:t>
            </a:r>
          </a:p>
          <a:p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Этапы анализа художественного текста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Понятие и особенности художественного стиля речи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sz="2400" b="1" dirty="0" smtClean="0"/>
              <a:t>Художественный стиль</a:t>
            </a:r>
            <a:r>
              <a:rPr lang="ru-RU" sz="2400" dirty="0" smtClean="0"/>
              <a:t> — функциональный стиль речи, который применяется в </a:t>
            </a:r>
            <a:r>
              <a:rPr lang="ru-RU" sz="2400" dirty="0" smtClean="0">
                <a:hlinkClick r:id="rId2" tooltip="Художественная литература"/>
              </a:rPr>
              <a:t>художественной литературе</a:t>
            </a:r>
            <a:r>
              <a:rPr lang="ru-RU" sz="2400" dirty="0" smtClean="0"/>
              <a:t>. Текст в этом стиле воздействует на воображение и чувства читателя, передаёт мысли и чувства автора, использует всё богатство лексики, возможности разных стилей, характеризуется образностью, эмоциональностью речи.</a:t>
            </a:r>
          </a:p>
          <a:p>
            <a:r>
              <a:rPr lang="ru-RU" sz="2400" b="1" dirty="0" smtClean="0"/>
              <a:t>Художественная литература </a:t>
            </a:r>
            <a:r>
              <a:rPr lang="ru-RU" sz="2400" dirty="0" smtClean="0"/>
              <a:t>- вид </a:t>
            </a:r>
            <a:r>
              <a:rPr lang="ru-RU" sz="2400" dirty="0" smtClean="0">
                <a:hlinkClick r:id="rId3" tooltip="Искусство"/>
              </a:rPr>
              <a:t>искусства</a:t>
            </a:r>
            <a:r>
              <a:rPr lang="ru-RU" sz="2400" dirty="0" smtClean="0"/>
              <a:t>, использующий в качестве единственного материала слова и конструкции естественного </a:t>
            </a:r>
            <a:r>
              <a:rPr lang="ru-RU" sz="2400" dirty="0" smtClean="0">
                <a:hlinkClick r:id="rId4" tooltip="Язык"/>
              </a:rPr>
              <a:t>языка</a:t>
            </a:r>
            <a:r>
              <a:rPr lang="ru-RU" sz="2400" dirty="0" smtClean="0"/>
              <a:t>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Понятие и особенности художественного стиля речи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Сфера употребления данного стиля речи:</a:t>
            </a:r>
          </a:p>
          <a:p>
            <a:pPr lvl="2"/>
            <a:r>
              <a:rPr lang="ru-RU" dirty="0" smtClean="0"/>
              <a:t>Язык писателя</a:t>
            </a:r>
          </a:p>
          <a:p>
            <a:pPr lvl="2"/>
            <a:r>
              <a:rPr lang="ru-RU" dirty="0" smtClean="0"/>
              <a:t>Стиль литературного направления</a:t>
            </a:r>
          </a:p>
          <a:p>
            <a:endParaRPr lang="ru-RU" dirty="0" smtClean="0"/>
          </a:p>
          <a:p>
            <a:r>
              <a:rPr lang="ru-RU" dirty="0" smtClean="0"/>
              <a:t>Задачи речи:</a:t>
            </a:r>
          </a:p>
          <a:p>
            <a:pPr lvl="2"/>
            <a:r>
              <a:rPr lang="ru-RU" dirty="0" smtClean="0"/>
              <a:t>Эстетическая</a:t>
            </a:r>
          </a:p>
          <a:p>
            <a:pPr lvl="2"/>
            <a:r>
              <a:rPr lang="ru-RU" dirty="0" smtClean="0"/>
              <a:t>Создание художественных, поэтичных образов</a:t>
            </a:r>
          </a:p>
          <a:p>
            <a:pPr lvl="2"/>
            <a:r>
              <a:rPr lang="ru-RU" dirty="0" smtClean="0"/>
              <a:t>Эмоциональность воздействия на человека, на его мысли и чувства</a:t>
            </a:r>
          </a:p>
          <a:p>
            <a:pPr lvl="2"/>
            <a:r>
              <a:rPr lang="ru-RU" dirty="0" smtClean="0"/>
              <a:t>экспрессивность</a:t>
            </a:r>
          </a:p>
          <a:p>
            <a:endParaRPr lang="ru-RU" dirty="0" smtClean="0"/>
          </a:p>
          <a:p>
            <a:pPr lvl="2">
              <a:buNone/>
            </a:pPr>
            <a:endParaRPr lang="ru-RU" dirty="0" smtClean="0"/>
          </a:p>
          <a:p>
            <a:pPr lvl="2">
              <a:buNone/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/>
              <a:t>Понятие и особенности художественного стиля речи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Tx/>
              <a:buNone/>
              <a:defRPr/>
            </a:pPr>
            <a:r>
              <a:rPr lang="ru-RU" dirty="0" smtClean="0"/>
              <a:t>Признаки(общие):</a:t>
            </a:r>
          </a:p>
          <a:p>
            <a:pPr>
              <a:buFontTx/>
              <a:buChar char="-"/>
              <a:defRPr/>
            </a:pPr>
            <a:r>
              <a:rPr lang="ru-RU" dirty="0" smtClean="0"/>
              <a:t>Образность,</a:t>
            </a:r>
            <a:r>
              <a:rPr lang="ru-RU" b="1" dirty="0" smtClean="0">
                <a:solidFill>
                  <a:srgbClr val="800000"/>
                </a:solidFill>
                <a:latin typeface="Arial" charset="0"/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эмоциональность, </a:t>
            </a:r>
            <a:r>
              <a:rPr lang="ru-RU" dirty="0" err="1" smtClean="0">
                <a:solidFill>
                  <a:schemeClr val="tx1"/>
                </a:solidFill>
              </a:rPr>
              <a:t>оценочность</a:t>
            </a:r>
            <a:r>
              <a:rPr lang="ru-RU" dirty="0" smtClean="0">
                <a:solidFill>
                  <a:schemeClr val="tx1"/>
                </a:solidFill>
              </a:rPr>
              <a:t>, обоснованность, конкретность, страстность, общедоступность</a:t>
            </a:r>
          </a:p>
          <a:p>
            <a:pPr eaLnBrk="1" hangingPunct="1">
              <a:buFontTx/>
              <a:buChar char="-"/>
              <a:defRPr/>
            </a:pPr>
            <a:r>
              <a:rPr lang="ru-RU" dirty="0" smtClean="0"/>
              <a:t>Широкое использование тропов(изобразительно-выразительных средств)</a:t>
            </a:r>
          </a:p>
          <a:p>
            <a:pPr eaLnBrk="1" hangingPunct="1">
              <a:buFontTx/>
              <a:buChar char="-"/>
              <a:defRPr/>
            </a:pPr>
            <a:r>
              <a:rPr lang="ru-RU" dirty="0" smtClean="0"/>
              <a:t>Использование средств других стилей</a:t>
            </a:r>
          </a:p>
          <a:p>
            <a:pPr algn="ctr" eaLnBrk="1" hangingPunct="1">
              <a:buFontTx/>
              <a:buNone/>
              <a:defRPr/>
            </a:pPr>
            <a:r>
              <a:rPr lang="ru-RU" dirty="0" smtClean="0"/>
              <a:t>(особенно разговорного)</a:t>
            </a:r>
          </a:p>
          <a:p>
            <a:pPr algn="ctr" eaLnBrk="1" hangingPunct="1">
              <a:buFontTx/>
              <a:buNone/>
              <a:defRPr/>
            </a:pPr>
            <a:endParaRPr lang="ru-RU" dirty="0" smtClean="0"/>
          </a:p>
          <a:p>
            <a:pPr algn="ctr" eaLnBrk="1" hangingPunct="1">
              <a:defRPr/>
            </a:pPr>
            <a:endParaRPr lang="ru-RU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Понятие и особенности художественного стиля речи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 fontAlgn="base">
              <a:spcAft>
                <a:spcPct val="0"/>
              </a:spcAft>
              <a:buClrTx/>
              <a:buSzTx/>
              <a:buNone/>
            </a:pPr>
            <a:r>
              <a:rPr lang="ru-RU" dirty="0" smtClean="0"/>
              <a:t>Лексические особенности: </a:t>
            </a:r>
          </a:p>
          <a:p>
            <a:pPr marL="0" lvl="0" indent="0" fontAlgn="base">
              <a:spcAft>
                <a:spcPct val="0"/>
              </a:spcAft>
              <a:buClrTx/>
              <a:buSzTx/>
              <a:buNone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1.Средства художественной выразительности (тропы): сравнения, метафоры, эпитеты, гиперболы, литоты, олицетворения, метонимия, синекдоха и др.</a:t>
            </a:r>
          </a:p>
          <a:p>
            <a:pPr marL="0" lvl="0" indent="0" fontAlgn="base">
              <a:spcAft>
                <a:spcPct val="0"/>
              </a:spcAft>
              <a:buClrTx/>
              <a:buSzTx/>
              <a:buNone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2.Лексика публицистического стиля</a:t>
            </a:r>
          </a:p>
          <a:p>
            <a:pPr marL="0" lvl="0" indent="0" fontAlgn="base">
              <a:spcAft>
                <a:spcPct val="0"/>
              </a:spcAft>
              <a:buClrTx/>
              <a:buSzTx/>
              <a:buNone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3.Диалектная лексика</a:t>
            </a:r>
          </a:p>
          <a:p>
            <a:pPr marL="0" lvl="0" indent="0" fontAlgn="base">
              <a:spcAft>
                <a:spcPct val="0"/>
              </a:spcAft>
              <a:buClrTx/>
              <a:buSzTx/>
              <a:buNone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4.Слова высокого стиля</a:t>
            </a:r>
          </a:p>
          <a:p>
            <a:pPr marL="0" lvl="0" indent="0" fontAlgn="base">
              <a:spcAft>
                <a:spcPct val="0"/>
              </a:spcAft>
              <a:buClrTx/>
              <a:buSzTx/>
              <a:buNone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5.Профессионально-деловые обороты речи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Понятие и особенности художественного стиля речи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124744"/>
            <a:ext cx="8686800" cy="4955381"/>
          </a:xfrm>
        </p:spPr>
        <p:txBody>
          <a:bodyPr>
            <a:normAutofit/>
          </a:bodyPr>
          <a:lstStyle/>
          <a:p>
            <a:pPr fontAlgn="base">
              <a:buNone/>
            </a:pPr>
            <a:endParaRPr lang="ru-RU" b="1" dirty="0" smtClean="0"/>
          </a:p>
          <a:p>
            <a:pPr fontAlgn="base"/>
            <a:r>
              <a:rPr lang="ru-RU" dirty="0" smtClean="0"/>
              <a:t>Синтаксические особенности:</a:t>
            </a:r>
          </a:p>
          <a:p>
            <a:pPr fontAlgn="base">
              <a:buNone/>
            </a:pPr>
            <a:r>
              <a:rPr lang="ru-RU" dirty="0" smtClean="0"/>
              <a:t>1.Использование  простых предложений, осложнённых предложений, сложных предложений, сложных синтаксических конструкций;</a:t>
            </a:r>
          </a:p>
          <a:p>
            <a:pPr fontAlgn="base">
              <a:buNone/>
            </a:pPr>
            <a:r>
              <a:rPr lang="ru-RU" dirty="0" smtClean="0"/>
              <a:t>2.Диалог, обращения, </a:t>
            </a:r>
          </a:p>
          <a:p>
            <a:pPr fontAlgn="base">
              <a:buNone/>
            </a:pPr>
            <a:r>
              <a:rPr lang="ru-RU" dirty="0" smtClean="0"/>
              <a:t>3.Прямая речь;</a:t>
            </a:r>
          </a:p>
          <a:p>
            <a:pPr fontAlgn="base"/>
            <a:endParaRPr lang="ru-RU" b="1" dirty="0" smtClean="0"/>
          </a:p>
          <a:p>
            <a:pPr fontAlgn="base"/>
            <a:endParaRPr lang="ru-RU" b="1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188640"/>
            <a:ext cx="8686800" cy="838200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>     </a:t>
            </a:r>
            <a:r>
              <a:rPr lang="ru-RU" dirty="0" smtClean="0"/>
              <a:t>Понятие и особенности художественного стиля речи</a:t>
            </a:r>
            <a:br>
              <a:rPr lang="ru-RU" dirty="0" smtClean="0"/>
            </a:br>
            <a:endParaRPr lang="ru-RU" sz="4000" dirty="0" smtClean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defRPr/>
            </a:pPr>
            <a:r>
              <a:rPr lang="ru-RU" dirty="0" smtClean="0"/>
              <a:t>Главная функция  художественного стиля  - </a:t>
            </a:r>
            <a:r>
              <a:rPr lang="ru-RU" b="1" i="1" dirty="0" smtClean="0"/>
              <a:t>ЭСТЕТИЧЕСКАЯ</a:t>
            </a:r>
            <a:r>
              <a:rPr lang="ru-RU" dirty="0" smtClean="0"/>
              <a:t> (создание образов, вызывающих эмоциональный отклик, эстетическое наслаждение, сопереживание)</a:t>
            </a:r>
          </a:p>
          <a:p>
            <a:pPr eaLnBrk="1" hangingPunct="1">
              <a:defRPr/>
            </a:pPr>
            <a:endParaRPr lang="ru-RU" dirty="0" smtClean="0"/>
          </a:p>
          <a:p>
            <a:pPr algn="ctr" eaLnBrk="1" hangingPunct="1">
              <a:buFontTx/>
              <a:buNone/>
              <a:defRPr/>
            </a:pPr>
            <a:r>
              <a:rPr lang="ru-RU" dirty="0" smtClean="0"/>
              <a:t>Художественный стиль – ключ к душе человека</a:t>
            </a:r>
          </a:p>
          <a:p>
            <a:pPr eaLnBrk="1" hangingPunct="1">
              <a:buFontTx/>
              <a:buNone/>
              <a:defRPr/>
            </a:pPr>
            <a:endParaRPr lang="ru-RU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7" name="Rectangle 11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4000" dirty="0" smtClean="0"/>
              <a:t>Тропы и стилистические фигуры</a:t>
            </a:r>
          </a:p>
        </p:txBody>
      </p:sp>
      <p:sp>
        <p:nvSpPr>
          <p:cNvPr id="4108" name="Rectangle 12"/>
          <p:cNvSpPr>
            <a:spLocks noGrp="1" noChangeArrowheads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2400" smtClean="0"/>
              <a:t>Эпитет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smtClean="0"/>
              <a:t>Метафора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smtClean="0"/>
              <a:t>Метонимия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smtClean="0"/>
              <a:t>Синекдоха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smtClean="0"/>
              <a:t>Сравнение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smtClean="0"/>
              <a:t>Гипербола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smtClean="0"/>
              <a:t>Литота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smtClean="0"/>
              <a:t>Ирония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smtClean="0"/>
              <a:t>Олицетворение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smtClean="0"/>
              <a:t>Аллегория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smtClean="0"/>
              <a:t>Перифраз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ru-RU" sz="2400" smtClean="0"/>
          </a:p>
        </p:txBody>
      </p:sp>
      <p:sp>
        <p:nvSpPr>
          <p:cNvPr id="4109" name="Rectangle 13"/>
          <p:cNvSpPr>
            <a:spLocks noGrp="1" noChangeArrowheads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2400" smtClean="0"/>
              <a:t>Риторическое обращение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smtClean="0"/>
              <a:t>Риторический вопрос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smtClean="0"/>
              <a:t>Анафора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smtClean="0"/>
              <a:t>Эпифора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smtClean="0"/>
              <a:t>Антитеза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smtClean="0"/>
              <a:t>Оксюморон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smtClean="0"/>
              <a:t>Градация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smtClean="0"/>
              <a:t>Эллипсис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smtClean="0"/>
              <a:t>Умолчание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smtClean="0"/>
              <a:t>Парцелляция 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ru-RU" sz="240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b="1" i="1" dirty="0" smtClean="0"/>
              <a:t>              ЭПИТЕТ - 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  <a:defRPr/>
            </a:pPr>
            <a:r>
              <a:rPr lang="ru-RU" smtClean="0"/>
              <a:t>слово, определяющее предмет или явление и подчеркивающее какие-либо его свойства, качества, признаки.</a:t>
            </a:r>
          </a:p>
          <a:p>
            <a:pPr eaLnBrk="1" hangingPunct="1">
              <a:buFontTx/>
              <a:buNone/>
              <a:defRPr/>
            </a:pPr>
            <a:endParaRPr lang="ru-RU" smtClean="0"/>
          </a:p>
          <a:p>
            <a:pPr eaLnBrk="1" hangingPunct="1">
              <a:buFontTx/>
              <a:buNone/>
              <a:defRPr/>
            </a:pPr>
            <a:r>
              <a:rPr lang="ru-RU" smtClean="0"/>
              <a:t>Твоих задумчивых ночей прозрачный сумрак (А.Пушкин)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             МЕТАФОРА - 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троп, в котором употребляются слова и выражения в переносном значении на основе аналогии сходства, сравнения</a:t>
            </a:r>
          </a:p>
          <a:p>
            <a:pPr eaLnBrk="1" hangingPunct="1">
              <a:buFontTx/>
              <a:buNone/>
              <a:defRPr/>
            </a:pPr>
            <a:r>
              <a:rPr lang="ru-RU" smtClean="0"/>
              <a:t> (скрытое сравнение)</a:t>
            </a:r>
          </a:p>
          <a:p>
            <a:pPr eaLnBrk="1" hangingPunct="1">
              <a:buFontTx/>
              <a:buNone/>
              <a:defRPr/>
            </a:pPr>
            <a:endParaRPr lang="ru-RU" smtClean="0"/>
          </a:p>
          <a:p>
            <a:pPr eaLnBrk="1" hangingPunct="1">
              <a:buFontTx/>
              <a:buNone/>
              <a:defRPr/>
            </a:pPr>
            <a:r>
              <a:rPr lang="ru-RU" smtClean="0"/>
              <a:t>И тьмой, и </a:t>
            </a:r>
            <a:r>
              <a:rPr lang="ru-RU" b="1" i="1" smtClean="0"/>
              <a:t>холодом объята</a:t>
            </a:r>
            <a:r>
              <a:rPr lang="ru-RU" smtClean="0"/>
              <a:t> душа усталая моя (М.Лермонтов)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           МЕТОНИМИЯ - 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троп, в основе которого замена одного слова другим, смежным по значению. В метонимии явление или предмет обозначается с помощью других слов или понятий, при этом сохраняются их признаки или связи.</a:t>
            </a:r>
          </a:p>
          <a:p>
            <a:pPr eaLnBrk="1" hangingPunct="1">
              <a:buFontTx/>
              <a:buNone/>
              <a:defRPr/>
            </a:pPr>
            <a:r>
              <a:rPr lang="ru-RU" b="1" i="1" smtClean="0"/>
              <a:t>Шипенье</a:t>
            </a:r>
            <a:r>
              <a:rPr lang="ru-RU" i="1" smtClean="0"/>
              <a:t> </a:t>
            </a:r>
            <a:r>
              <a:rPr lang="ru-RU" smtClean="0"/>
              <a:t>пенистых</a:t>
            </a:r>
            <a:r>
              <a:rPr lang="ru-RU" i="1" smtClean="0"/>
              <a:t> </a:t>
            </a:r>
            <a:r>
              <a:rPr lang="ru-RU" b="1" i="1" smtClean="0"/>
              <a:t>бокалов</a:t>
            </a:r>
            <a:r>
              <a:rPr lang="ru-RU" i="1" smtClean="0"/>
              <a:t> </a:t>
            </a:r>
            <a:r>
              <a:rPr lang="ru-RU" smtClean="0"/>
              <a:t>и пунша пламень голубой (А.Пушкин)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             СИНЕКДОХА - 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mtClean="0"/>
              <a:t>один из видов метонимии, в основе которого – перенесение значения с одного предмета на другой по признаку </a:t>
            </a:r>
            <a:r>
              <a:rPr lang="ru-RU" b="1" smtClean="0"/>
              <a:t>количественного</a:t>
            </a:r>
            <a:r>
              <a:rPr lang="ru-RU" smtClean="0"/>
              <a:t> между ними соотношения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ru-RU" smtClean="0"/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ru-RU" smtClean="0"/>
              <a:t>И слышно было до рассвета, как </a:t>
            </a:r>
            <a:r>
              <a:rPr lang="ru-RU" b="1" i="1" smtClean="0"/>
              <a:t>ликовал</a:t>
            </a:r>
            <a:r>
              <a:rPr lang="ru-RU" smtClean="0"/>
              <a:t> </a:t>
            </a:r>
            <a:r>
              <a:rPr lang="ru-RU" b="1" i="1" smtClean="0"/>
              <a:t>француз.</a:t>
            </a:r>
            <a:r>
              <a:rPr lang="ru-RU" smtClean="0"/>
              <a:t> (М.Лермонтов)</a:t>
            </a:r>
            <a:endParaRPr lang="ru-RU" b="1" i="1" smtClean="0"/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              Сравнение - 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троп, в котором одно явление или понятие объясняется посредством сопоставления его с другим. Обычно при этом используются сравнительные союзы( как, будто, точно, словно, как будто)</a:t>
            </a:r>
          </a:p>
          <a:p>
            <a:pPr eaLnBrk="1" hangingPunct="1">
              <a:buFontTx/>
              <a:buNone/>
              <a:defRPr/>
            </a:pPr>
            <a:r>
              <a:rPr lang="ru-RU" smtClean="0"/>
              <a:t>Анчар, </a:t>
            </a:r>
            <a:r>
              <a:rPr lang="ru-RU" b="1" i="1" smtClean="0"/>
              <a:t>как грозный часовой</a:t>
            </a:r>
            <a:r>
              <a:rPr lang="ru-RU" smtClean="0"/>
              <a:t>, стоит – один во всей вселенной (А.Пушкин)</a:t>
            </a:r>
          </a:p>
          <a:p>
            <a:pPr eaLnBrk="1" hangingPunct="1">
              <a:defRPr/>
            </a:pPr>
            <a:endParaRPr lang="ru-RU" smtClean="0"/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            ГИПЕРБОЛА - 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троп, основанный на чрезмерном преувеличении тех или иных свойств изображаемого предмета или явления</a:t>
            </a:r>
          </a:p>
          <a:p>
            <a:pPr eaLnBrk="1" hangingPunct="1">
              <a:buFontTx/>
              <a:buNone/>
              <a:defRPr/>
            </a:pPr>
            <a:endParaRPr lang="ru-RU" smtClean="0"/>
          </a:p>
          <a:p>
            <a:pPr eaLnBrk="1" hangingPunct="1">
              <a:buFontTx/>
              <a:buNone/>
              <a:defRPr/>
            </a:pPr>
            <a:r>
              <a:rPr lang="ru-RU" b="1" i="1" smtClean="0"/>
              <a:t>По неделе ни слова ни с кем не скажу</a:t>
            </a:r>
            <a:r>
              <a:rPr lang="ru-RU" smtClean="0"/>
              <a:t>, все на камне у моря сижу (А.Ахматова)</a:t>
            </a: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             ЛИТОТА - 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троп, противоположный гиперболе, художественное преуменьшение</a:t>
            </a:r>
          </a:p>
          <a:p>
            <a:pPr eaLnBrk="1" hangingPunct="1">
              <a:buFontTx/>
              <a:buNone/>
              <a:defRPr/>
            </a:pPr>
            <a:endParaRPr lang="ru-RU" smtClean="0"/>
          </a:p>
          <a:p>
            <a:pPr eaLnBrk="1" hangingPunct="1">
              <a:buFontTx/>
              <a:buNone/>
              <a:defRPr/>
            </a:pPr>
            <a:r>
              <a:rPr lang="ru-RU" smtClean="0"/>
              <a:t>Ваш шпиц, прелестный шпиц, - </a:t>
            </a:r>
            <a:r>
              <a:rPr lang="ru-RU" b="1" i="1" smtClean="0"/>
              <a:t>не более</a:t>
            </a:r>
            <a:r>
              <a:rPr lang="ru-RU" smtClean="0"/>
              <a:t> </a:t>
            </a:r>
            <a:r>
              <a:rPr lang="ru-RU" b="1" i="1" smtClean="0"/>
              <a:t>наперстка </a:t>
            </a:r>
            <a:r>
              <a:rPr lang="ru-RU" smtClean="0"/>
              <a:t>(А.Грибоедов)</a:t>
            </a: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3843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               ИРОНИЯ - 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mtClean="0"/>
              <a:t>Прием осмеяния, содержащий в себе оценку того, что осмеивается. В иронии всегда есть двойной смысл, где истинным является не прямо высказанное, а подразумеваемое.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ru-RU" smtClean="0"/>
              <a:t> 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ru-RU" smtClean="0"/>
              <a:t>Отколе, </a:t>
            </a:r>
            <a:r>
              <a:rPr lang="ru-RU" b="1" i="1" smtClean="0"/>
              <a:t>умная</a:t>
            </a:r>
            <a:r>
              <a:rPr lang="ru-RU" smtClean="0"/>
              <a:t>, бредешь ты, </a:t>
            </a:r>
            <a:r>
              <a:rPr lang="ru-RU" b="1" i="1" smtClean="0"/>
              <a:t>голова</a:t>
            </a:r>
            <a:r>
              <a:rPr lang="ru-RU" smtClean="0"/>
              <a:t>? (И.Крылов)</a:t>
            </a:r>
          </a:p>
          <a:p>
            <a:pPr eaLnBrk="1" hangingPunct="1">
              <a:lnSpc>
                <a:spcPct val="90000"/>
              </a:lnSpc>
              <a:defRPr/>
            </a:pPr>
            <a:endParaRPr lang="ru-RU" smtClean="0"/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ru-RU" smtClean="0"/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             АЛЛЕГОРИЯ - 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defRPr/>
            </a:pPr>
            <a:r>
              <a:rPr lang="ru-RU" sz="2800" smtClean="0"/>
              <a:t>троп, основанный на замене абстрактного понятия или мысли конкретным изображением предмета или явления действительности. Например, в начале «Божественной комедии» Данте встречает в лесу трех зверей – пантеру, льва и волчицу, которые являются аллегорией человеческих страстей – сладострастия, гордыни и алчности.</a:t>
            </a:r>
          </a:p>
          <a:p>
            <a:pPr eaLnBrk="1" hangingPunct="1">
              <a:buFontTx/>
              <a:buNone/>
              <a:defRPr/>
            </a:pPr>
            <a:endParaRPr lang="ru-RU" sz="2800" smtClean="0"/>
          </a:p>
          <a:p>
            <a:pPr eaLnBrk="1" hangingPunct="1">
              <a:buFontTx/>
              <a:buNone/>
              <a:defRPr/>
            </a:pPr>
            <a:endParaRPr lang="ru-RU" sz="2800" smtClean="0"/>
          </a:p>
          <a:p>
            <a:pPr eaLnBrk="1" hangingPunct="1">
              <a:buFontTx/>
              <a:buNone/>
              <a:defRPr/>
            </a:pPr>
            <a:endParaRPr lang="ru-RU" sz="2800" smtClean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             ПЕРИФРАЗ - 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defRPr/>
            </a:pPr>
            <a:r>
              <a:rPr lang="ru-RU" sz="2800" smtClean="0"/>
              <a:t>троп, в котором прямое название предмета, человека, явления заменяется описательным выражением, в котором указаны признаки не названного прямо предмета, лица, явления.</a:t>
            </a:r>
          </a:p>
          <a:p>
            <a:pPr eaLnBrk="1" hangingPunct="1">
              <a:buFontTx/>
              <a:buNone/>
              <a:defRPr/>
            </a:pPr>
            <a:r>
              <a:rPr lang="ru-RU" sz="2800" smtClean="0"/>
              <a:t> </a:t>
            </a:r>
          </a:p>
          <a:p>
            <a:pPr eaLnBrk="1" hangingPunct="1">
              <a:buFontTx/>
              <a:buNone/>
              <a:defRPr/>
            </a:pPr>
            <a:r>
              <a:rPr lang="ru-RU" sz="2800" smtClean="0"/>
              <a:t>     </a:t>
            </a:r>
            <a:r>
              <a:rPr lang="ru-RU" sz="2800" b="1" i="1" smtClean="0"/>
              <a:t>Солнце русской поэзии</a:t>
            </a:r>
            <a:r>
              <a:rPr lang="ru-RU" sz="2800" smtClean="0"/>
              <a:t> – Пушкин</a:t>
            </a:r>
          </a:p>
          <a:p>
            <a:pPr eaLnBrk="1" hangingPunct="1">
              <a:buFontTx/>
              <a:buNone/>
              <a:defRPr/>
            </a:pPr>
            <a:r>
              <a:rPr lang="ru-RU" sz="2800" smtClean="0"/>
              <a:t>     </a:t>
            </a:r>
            <a:r>
              <a:rPr lang="ru-RU" sz="2800" b="1" i="1" smtClean="0"/>
              <a:t>Царь зверей</a:t>
            </a:r>
            <a:r>
              <a:rPr lang="ru-RU" sz="2800" smtClean="0"/>
              <a:t> - лев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0"/>
            <a:ext cx="8892480" cy="980728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ru-RU" sz="3200" dirty="0" smtClean="0"/>
              <a:t>   </a:t>
            </a:r>
            <a:br>
              <a:rPr lang="ru-RU" sz="32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2800" dirty="0" smtClean="0"/>
              <a:t>Стилистические фигуры – это особые стилистические обороты. Суть их состоит в особом синтаксическом построении речи.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 smtClean="0"/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772816"/>
            <a:ext cx="8659688" cy="4608512"/>
          </a:xfrm>
        </p:spPr>
        <p:txBody>
          <a:bodyPr/>
          <a:lstStyle/>
          <a:p>
            <a:pPr eaLnBrk="1" hangingPunct="1">
              <a:defRPr/>
            </a:pPr>
            <a:endParaRPr lang="ru-RU" dirty="0" smtClean="0"/>
          </a:p>
          <a:p>
            <a:pPr eaLnBrk="1" hangingPunct="1">
              <a:defRPr/>
            </a:pPr>
            <a:r>
              <a:rPr lang="ru-RU" dirty="0" smtClean="0"/>
              <a:t>Риторическое обращение –придание авторской интонации торжественности, патетичности, иронии.</a:t>
            </a:r>
          </a:p>
          <a:p>
            <a:pPr eaLnBrk="1" hangingPunct="1">
              <a:defRPr/>
            </a:pPr>
            <a:endParaRPr lang="ru-RU" dirty="0" smtClean="0"/>
          </a:p>
          <a:p>
            <a:pPr eaLnBrk="1" hangingPunct="1">
              <a:buFontTx/>
              <a:buNone/>
              <a:defRPr/>
            </a:pPr>
            <a:r>
              <a:rPr lang="ru-RU" dirty="0" smtClean="0"/>
              <a:t>О вы, </a:t>
            </a:r>
            <a:r>
              <a:rPr lang="ru-RU" b="1" i="1" dirty="0" smtClean="0"/>
              <a:t>надменные потомки</a:t>
            </a:r>
            <a:r>
              <a:rPr lang="ru-RU" dirty="0" smtClean="0"/>
              <a:t>… (А.Пушкин)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  РИТОРИЧЕСКИЙ ВОПРОС - 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  <a:defRPr/>
            </a:pPr>
            <a:r>
              <a:rPr lang="ru-RU" smtClean="0"/>
              <a:t>   такое построение речи, при котором утверждение высказывается в форме вопроса.</a:t>
            </a:r>
          </a:p>
          <a:p>
            <a:pPr eaLnBrk="1" hangingPunct="1">
              <a:buFontTx/>
              <a:buNone/>
              <a:defRPr/>
            </a:pPr>
            <a:endParaRPr lang="ru-RU" smtClean="0"/>
          </a:p>
          <a:p>
            <a:pPr eaLnBrk="1" hangingPunct="1">
              <a:buFontTx/>
              <a:buNone/>
              <a:defRPr/>
            </a:pPr>
            <a:r>
              <a:rPr lang="ru-RU" smtClean="0"/>
              <a:t>И над отечеством свободы просвещенной</a:t>
            </a:r>
          </a:p>
          <a:p>
            <a:pPr eaLnBrk="1" hangingPunct="1">
              <a:buFontTx/>
              <a:buNone/>
              <a:defRPr/>
            </a:pPr>
            <a:r>
              <a:rPr lang="ru-RU" smtClean="0"/>
              <a:t>Взойдет ли наконец прекрасная заря?</a:t>
            </a:r>
          </a:p>
          <a:p>
            <a:pPr eaLnBrk="1" hangingPunct="1">
              <a:buFontTx/>
              <a:buNone/>
              <a:defRPr/>
            </a:pPr>
            <a:r>
              <a:rPr lang="ru-RU" smtClean="0"/>
              <a:t>                                    (А.Пушкин)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             АНАФОРА - 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единоначатие </a:t>
            </a:r>
          </a:p>
          <a:p>
            <a:pPr eaLnBrk="1" hangingPunct="1">
              <a:buFontTx/>
              <a:buNone/>
              <a:defRPr/>
            </a:pPr>
            <a:endParaRPr lang="ru-RU" smtClean="0"/>
          </a:p>
          <a:p>
            <a:pPr eaLnBrk="1" hangingPunct="1">
              <a:buFontTx/>
              <a:buNone/>
              <a:defRPr/>
            </a:pPr>
            <a:r>
              <a:rPr lang="ru-RU" b="1" i="1" smtClean="0"/>
              <a:t>Словно</a:t>
            </a:r>
            <a:r>
              <a:rPr lang="ru-RU" smtClean="0"/>
              <a:t> клянете вы дни без просвета,</a:t>
            </a:r>
          </a:p>
          <a:p>
            <a:pPr eaLnBrk="1" hangingPunct="1">
              <a:buFontTx/>
              <a:buNone/>
              <a:defRPr/>
            </a:pPr>
            <a:r>
              <a:rPr lang="ru-RU" b="1" i="1" smtClean="0"/>
              <a:t>Словно</a:t>
            </a:r>
            <a:r>
              <a:rPr lang="ru-RU" smtClean="0"/>
              <a:t> пугают вас ноченьки хмурые…</a:t>
            </a:r>
          </a:p>
          <a:p>
            <a:pPr eaLnBrk="1" hangingPunct="1">
              <a:buFontTx/>
              <a:buNone/>
              <a:defRPr/>
            </a:pPr>
            <a:r>
              <a:rPr lang="ru-RU" smtClean="0"/>
              <a:t>                              (А.Апухтин)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             ЭПИФОРА - 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defRPr/>
            </a:pPr>
            <a:r>
              <a:rPr lang="ru-RU" sz="2800" smtClean="0"/>
              <a:t> повтор в конце фразы, предложения, строки, строфы</a:t>
            </a:r>
          </a:p>
          <a:p>
            <a:pPr eaLnBrk="1" hangingPunct="1">
              <a:buFontTx/>
              <a:buNone/>
              <a:defRPr/>
            </a:pPr>
            <a:endParaRPr lang="ru-RU" sz="2800" smtClean="0"/>
          </a:p>
          <a:p>
            <a:pPr eaLnBrk="1" hangingPunct="1">
              <a:buFontTx/>
              <a:buNone/>
              <a:defRPr/>
            </a:pPr>
            <a:r>
              <a:rPr lang="ru-RU" sz="2800" smtClean="0"/>
              <a:t>Милый друг, и </a:t>
            </a:r>
            <a:r>
              <a:rPr lang="ru-RU" sz="2800" b="1" i="1" smtClean="0"/>
              <a:t>в этом тихом доме</a:t>
            </a:r>
          </a:p>
          <a:p>
            <a:pPr eaLnBrk="1" hangingPunct="1">
              <a:buFontTx/>
              <a:buNone/>
              <a:defRPr/>
            </a:pPr>
            <a:r>
              <a:rPr lang="ru-RU" sz="2800" smtClean="0"/>
              <a:t>Лихорадка бьет меня.</a:t>
            </a:r>
          </a:p>
          <a:p>
            <a:pPr eaLnBrk="1" hangingPunct="1">
              <a:buFontTx/>
              <a:buNone/>
              <a:defRPr/>
            </a:pPr>
            <a:r>
              <a:rPr lang="ru-RU" sz="2800" smtClean="0"/>
              <a:t>Не найти мне места </a:t>
            </a:r>
            <a:r>
              <a:rPr lang="ru-RU" sz="2800" b="1" i="1" smtClean="0"/>
              <a:t>в тихом доме</a:t>
            </a:r>
          </a:p>
          <a:p>
            <a:pPr eaLnBrk="1" hangingPunct="1">
              <a:buFontTx/>
              <a:buNone/>
              <a:defRPr/>
            </a:pPr>
            <a:r>
              <a:rPr lang="ru-RU" sz="2800" smtClean="0"/>
              <a:t>Возле мирного огня.</a:t>
            </a:r>
          </a:p>
          <a:p>
            <a:pPr eaLnBrk="1" hangingPunct="1">
              <a:buFontTx/>
              <a:buNone/>
              <a:defRPr/>
            </a:pPr>
            <a:r>
              <a:rPr lang="ru-RU" sz="2800" smtClean="0"/>
              <a:t>                                       (А.Блок)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             АНТИТЕЗА - 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противопоставление</a:t>
            </a:r>
          </a:p>
          <a:p>
            <a:pPr eaLnBrk="1" hangingPunct="1">
              <a:buFontTx/>
              <a:buNone/>
              <a:defRPr/>
            </a:pPr>
            <a:endParaRPr lang="ru-RU" smtClean="0"/>
          </a:p>
          <a:p>
            <a:pPr eaLnBrk="1" hangingPunct="1">
              <a:buFontTx/>
              <a:buNone/>
              <a:defRPr/>
            </a:pPr>
            <a:r>
              <a:rPr lang="ru-RU" smtClean="0"/>
              <a:t>  И </a:t>
            </a:r>
            <a:r>
              <a:rPr lang="ru-RU" b="1" i="1" smtClean="0"/>
              <a:t>день</a:t>
            </a:r>
            <a:r>
              <a:rPr lang="ru-RU" smtClean="0"/>
              <a:t> и </a:t>
            </a:r>
            <a:r>
              <a:rPr lang="ru-RU" b="1" i="1" smtClean="0"/>
              <a:t>час</a:t>
            </a:r>
            <a:r>
              <a:rPr lang="ru-RU" smtClean="0"/>
              <a:t>, и </a:t>
            </a:r>
            <a:r>
              <a:rPr lang="ru-RU" b="1" i="1" smtClean="0"/>
              <a:t>письменно</a:t>
            </a:r>
            <a:r>
              <a:rPr lang="ru-RU" smtClean="0"/>
              <a:t> и </a:t>
            </a:r>
            <a:r>
              <a:rPr lang="ru-RU" b="1" i="1" smtClean="0"/>
              <a:t>устно</a:t>
            </a:r>
            <a:r>
              <a:rPr lang="ru-RU" smtClean="0"/>
              <a:t>, </a:t>
            </a:r>
          </a:p>
          <a:p>
            <a:pPr eaLnBrk="1" hangingPunct="1">
              <a:buFontTx/>
              <a:buNone/>
              <a:defRPr/>
            </a:pPr>
            <a:r>
              <a:rPr lang="ru-RU" smtClean="0"/>
              <a:t>  За правду </a:t>
            </a:r>
            <a:r>
              <a:rPr lang="ru-RU" b="1" i="1" smtClean="0"/>
              <a:t>да</a:t>
            </a:r>
            <a:r>
              <a:rPr lang="ru-RU" smtClean="0"/>
              <a:t> и </a:t>
            </a:r>
            <a:r>
              <a:rPr lang="ru-RU" b="1" i="1" smtClean="0"/>
              <a:t>нет</a:t>
            </a:r>
            <a:r>
              <a:rPr lang="ru-RU" smtClean="0"/>
              <a:t>…</a:t>
            </a:r>
          </a:p>
          <a:p>
            <a:pPr eaLnBrk="1" hangingPunct="1">
              <a:buFontTx/>
              <a:buNone/>
              <a:defRPr/>
            </a:pPr>
            <a:r>
              <a:rPr lang="ru-RU" smtClean="0"/>
              <a:t>                               (М.Цветаева)</a:t>
            </a:r>
          </a:p>
          <a:p>
            <a:pPr eaLnBrk="1" hangingPunct="1">
              <a:defRPr/>
            </a:pPr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             ОКСЮМОРОН - 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соединение логически несовместимых понятий</a:t>
            </a:r>
          </a:p>
          <a:p>
            <a:pPr eaLnBrk="1" hangingPunct="1">
              <a:buFontTx/>
              <a:buNone/>
              <a:defRPr/>
            </a:pPr>
            <a:endParaRPr lang="ru-RU" smtClean="0"/>
          </a:p>
          <a:p>
            <a:pPr eaLnBrk="1" hangingPunct="1">
              <a:buFontTx/>
              <a:buNone/>
              <a:defRPr/>
            </a:pPr>
            <a:r>
              <a:rPr lang="ru-RU" smtClean="0"/>
              <a:t>   Ты – меня любивший </a:t>
            </a:r>
            <a:r>
              <a:rPr lang="ru-RU" b="1" i="1" smtClean="0"/>
              <a:t>фальшью истины</a:t>
            </a:r>
            <a:r>
              <a:rPr lang="ru-RU" smtClean="0"/>
              <a:t> и </a:t>
            </a:r>
            <a:r>
              <a:rPr lang="ru-RU" b="1" i="1" smtClean="0"/>
              <a:t>правдой лжи</a:t>
            </a:r>
            <a:r>
              <a:rPr lang="ru-RU" smtClean="0"/>
              <a:t>…</a:t>
            </a:r>
          </a:p>
          <a:p>
            <a:pPr eaLnBrk="1" hangingPunct="1">
              <a:buFontTx/>
              <a:buNone/>
              <a:defRPr/>
            </a:pPr>
            <a:r>
              <a:rPr lang="ru-RU" smtClean="0"/>
              <a:t>                                (М.Цветаева)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              </a:t>
            </a:r>
            <a:r>
              <a:rPr lang="ru-RU" smtClean="0">
                <a:solidFill>
                  <a:schemeClr val="hlink"/>
                </a:solidFill>
              </a:rPr>
              <a:t>ГРАДАЦИЯ -</a:t>
            </a:r>
            <a:r>
              <a:rPr lang="ru-RU" smtClean="0"/>
              <a:t> 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mtClean="0"/>
              <a:t>группировка однородных членов предложения в определенном порядке: по принципу нарастания или ослабления эмоционально-смысловой значимости 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ru-RU" smtClean="0"/>
              <a:t> 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ru-RU" smtClean="0"/>
              <a:t>  </a:t>
            </a:r>
            <a:r>
              <a:rPr lang="ru-RU" smtClean="0">
                <a:solidFill>
                  <a:schemeClr val="hlink"/>
                </a:solidFill>
              </a:rPr>
              <a:t>Не жалею</a:t>
            </a:r>
            <a:r>
              <a:rPr lang="ru-RU" smtClean="0"/>
              <a:t>, </a:t>
            </a:r>
            <a:r>
              <a:rPr lang="ru-RU" smtClean="0">
                <a:solidFill>
                  <a:schemeClr val="hlink"/>
                </a:solidFill>
              </a:rPr>
              <a:t>не зову, не плачу</a:t>
            </a:r>
            <a:r>
              <a:rPr lang="ru-RU" smtClean="0"/>
              <a:t>…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ru-RU" smtClean="0"/>
              <a:t>                                 (С.Есенин)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             </a:t>
            </a:r>
            <a:r>
              <a:rPr lang="ru-RU" smtClean="0">
                <a:solidFill>
                  <a:schemeClr val="hlink"/>
                </a:solidFill>
              </a:rPr>
              <a:t>ЭЛЛИПСИС -</a:t>
            </a:r>
            <a:r>
              <a:rPr lang="ru-RU" smtClean="0"/>
              <a:t> 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>
                <a:solidFill>
                  <a:schemeClr val="tx2"/>
                </a:solidFill>
              </a:rPr>
              <a:t>Пропуск в речи какого-нибудь легко подразумеваемого слова, члена предложения, чаще всего сказуемого:</a:t>
            </a:r>
          </a:p>
          <a:p>
            <a:pPr eaLnBrk="1" hangingPunct="1">
              <a:buFontTx/>
              <a:buNone/>
              <a:defRPr/>
            </a:pPr>
            <a:endParaRPr lang="ru-RU" smtClean="0">
              <a:solidFill>
                <a:schemeClr val="tx2"/>
              </a:solidFill>
            </a:endParaRPr>
          </a:p>
          <a:p>
            <a:pPr eaLnBrk="1" hangingPunct="1">
              <a:buFontTx/>
              <a:buNone/>
              <a:defRPr/>
            </a:pPr>
            <a:r>
              <a:rPr lang="ru-RU" smtClean="0">
                <a:solidFill>
                  <a:schemeClr val="tx2"/>
                </a:solidFill>
              </a:rPr>
              <a:t> Богаты мы, </a:t>
            </a:r>
            <a:r>
              <a:rPr lang="ru-RU" i="1" smtClean="0">
                <a:solidFill>
                  <a:schemeClr val="hlink"/>
                </a:solidFill>
              </a:rPr>
              <a:t>едва ли с колыбели</a:t>
            </a:r>
            <a:r>
              <a:rPr lang="ru-RU" smtClean="0">
                <a:solidFill>
                  <a:schemeClr val="tx2"/>
                </a:solidFill>
              </a:rPr>
              <a:t> …</a:t>
            </a:r>
          </a:p>
          <a:p>
            <a:pPr eaLnBrk="1" hangingPunct="1">
              <a:buFontTx/>
              <a:buNone/>
              <a:defRPr/>
            </a:pPr>
            <a:r>
              <a:rPr lang="ru-RU" smtClean="0">
                <a:solidFill>
                  <a:schemeClr val="tx2"/>
                </a:solidFill>
              </a:rPr>
              <a:t>                            (М.Лермонтов)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            </a:t>
            </a:r>
            <a:r>
              <a:rPr lang="ru-RU" smtClean="0">
                <a:solidFill>
                  <a:schemeClr val="hlink"/>
                </a:solidFill>
              </a:rPr>
              <a:t>ПАРЦЕЛЛЯЦИЯ -</a:t>
            </a:r>
            <a:r>
              <a:rPr lang="ru-RU" smtClean="0"/>
              <a:t> 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расчленение конструкции</a:t>
            </a:r>
          </a:p>
          <a:p>
            <a:pPr eaLnBrk="1" hangingPunct="1">
              <a:buFontTx/>
              <a:buNone/>
              <a:defRPr/>
            </a:pPr>
            <a:endParaRPr lang="ru-RU" smtClean="0"/>
          </a:p>
          <a:p>
            <a:pPr eaLnBrk="1" hangingPunct="1">
              <a:buFontTx/>
              <a:buNone/>
              <a:defRPr/>
            </a:pPr>
            <a:r>
              <a:rPr lang="ru-RU" smtClean="0"/>
              <a:t>  Любить Родину – значит жить с ней одной жизнью. Радоваться, когда у нее праздник. Страдать, когда Родине тяжело.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ru-RU" sz="4000" dirty="0" smtClean="0"/>
              <a:t>         </a:t>
            </a:r>
            <a:r>
              <a:rPr lang="ru-RU" sz="4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ЭТАПЫ АНАЛИЗА</a:t>
            </a:r>
            <a:br>
              <a:rPr lang="ru-RU" sz="4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ru-RU" sz="4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художественного текста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Выразительное чтение текста</a:t>
            </a:r>
          </a:p>
          <a:p>
            <a:pPr eaLnBrk="1" hangingPunct="1">
              <a:defRPr/>
            </a:pPr>
            <a:r>
              <a:rPr lang="ru-RU" smtClean="0"/>
              <a:t>Идейно-содержательный анализ (тема, идея текста)</a:t>
            </a:r>
          </a:p>
          <a:p>
            <a:pPr eaLnBrk="1" hangingPunct="1">
              <a:defRPr/>
            </a:pPr>
            <a:r>
              <a:rPr lang="ru-RU" smtClean="0"/>
              <a:t>Анализ изобразительно-выразительных средств на различных уровнях языка</a:t>
            </a:r>
          </a:p>
          <a:p>
            <a:pPr eaLnBrk="1" hangingPunct="1">
              <a:defRPr/>
            </a:pPr>
            <a:r>
              <a:rPr lang="ru-RU" smtClean="0"/>
              <a:t>Выражение своего отношения к тексту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242</TotalTime>
  <Words>911</Words>
  <Application>Microsoft Office PowerPoint</Application>
  <PresentationFormat>Экран (4:3)</PresentationFormat>
  <Paragraphs>160</Paragraphs>
  <Slides>29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4" baseType="lpstr">
      <vt:lpstr>Arial</vt:lpstr>
      <vt:lpstr>Tahoma</vt:lpstr>
      <vt:lpstr>Trebuchet MS</vt:lpstr>
      <vt:lpstr>Wingdings 3</vt:lpstr>
      <vt:lpstr>Аспект</vt:lpstr>
      <vt:lpstr>Художественный стиль речи</vt:lpstr>
      <vt:lpstr>План</vt:lpstr>
      <vt:lpstr>Понятие и особенности художественного стиля речи </vt:lpstr>
      <vt:lpstr>Понятие и особенности художественного стиля речи </vt:lpstr>
      <vt:lpstr>Понятие и особенности художественного стиля речи</vt:lpstr>
      <vt:lpstr>Понятие и особенности художественного стиля речи </vt:lpstr>
      <vt:lpstr>Понятие и особенности художественного стиля речи </vt:lpstr>
      <vt:lpstr>      Понятие и особенности художественного стиля речи </vt:lpstr>
      <vt:lpstr>Тропы и стилистические фигуры</vt:lpstr>
      <vt:lpstr>              ЭПИТЕТ - </vt:lpstr>
      <vt:lpstr>             МЕТАФОРА - </vt:lpstr>
      <vt:lpstr>           МЕТОНИМИЯ - </vt:lpstr>
      <vt:lpstr>             СИНЕКДОХА - </vt:lpstr>
      <vt:lpstr>              Сравнение - </vt:lpstr>
      <vt:lpstr>            ГИПЕРБОЛА - </vt:lpstr>
      <vt:lpstr>             ЛИТОТА - </vt:lpstr>
      <vt:lpstr>               ИРОНИЯ - </vt:lpstr>
      <vt:lpstr>             АЛЛЕГОРИЯ - </vt:lpstr>
      <vt:lpstr>             ПЕРИФРАЗ - </vt:lpstr>
      <vt:lpstr>     Стилистические фигуры – это особые стилистические обороты. Суть их состоит в особом синтаксическом построении речи. </vt:lpstr>
      <vt:lpstr>  РИТОРИЧЕСКИЙ ВОПРОС - </vt:lpstr>
      <vt:lpstr>             АНАФОРА - </vt:lpstr>
      <vt:lpstr>             ЭПИФОРА - </vt:lpstr>
      <vt:lpstr>             АНТИТЕЗА - </vt:lpstr>
      <vt:lpstr>             ОКСЮМОРОН - </vt:lpstr>
      <vt:lpstr>              ГРАДАЦИЯ - </vt:lpstr>
      <vt:lpstr>             ЭЛЛИПСИС - </vt:lpstr>
      <vt:lpstr>            ПАРЦЕЛЛЯЦИЯ - </vt:lpstr>
      <vt:lpstr>         ЭТАПЫ АНАЛИЗА    художественного текста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33</cp:revision>
  <dcterms:created xsi:type="dcterms:W3CDTF">1601-01-01T00:00:00Z</dcterms:created>
  <dcterms:modified xsi:type="dcterms:W3CDTF">2020-08-29T17:07:41Z</dcterms:modified>
</cp:coreProperties>
</file>